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58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7823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809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971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2492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928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7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054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637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600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53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03A3D-6F7A-495C-B18A-360D14225E40}" type="datetimeFigureOut">
              <a:rPr lang="en-IN" smtClean="0"/>
              <a:t>15-03-2019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0DC6D-968A-43D5-B978-109CDC12E8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501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512" y="2204864"/>
            <a:ext cx="8856984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INT247</a:t>
            </a:r>
            <a:br>
              <a:rPr lang="en-US" sz="54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  <a:latin typeface="Broadway" pitchFamily="82" charset="0"/>
              </a:rPr>
              <a:t>Machine Learning Foundations</a:t>
            </a:r>
            <a:endParaRPr lang="en-IN" sz="5400" dirty="0">
              <a:solidFill>
                <a:schemeClr val="tx2">
                  <a:lumMod val="50000"/>
                </a:schemeClr>
              </a:solidFill>
              <a:latin typeface="Broadway" pitchFamily="82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045775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1043608" y="378904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822852" y="3918247"/>
            <a:ext cx="289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Lecture </a:t>
            </a:r>
            <a:r>
              <a:rPr lang="en-IN" sz="2400" b="1" dirty="0" smtClean="0">
                <a:solidFill>
                  <a:schemeClr val="accent1">
                    <a:lumMod val="75000"/>
                  </a:schemeClr>
                </a:solidFill>
                <a:latin typeface="Arial Rounded MT Bold" pitchFamily="34" charset="0"/>
              </a:rPr>
              <a:t>#7.0 &amp; 7.1</a:t>
            </a:r>
            <a:endParaRPr lang="en-IN" sz="2400" b="1" dirty="0">
              <a:solidFill>
                <a:schemeClr val="accent1">
                  <a:lumMod val="75000"/>
                </a:schemeClr>
              </a:solidFill>
              <a:latin typeface="Arial Rounded MT Bold" pitchFamily="34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619672" y="4379912"/>
            <a:ext cx="7056784" cy="1752600"/>
          </a:xfrm>
        </p:spPr>
        <p:txBody>
          <a:bodyPr/>
          <a:lstStyle/>
          <a:p>
            <a:r>
              <a:rPr lang="en-IN" b="1" dirty="0" smtClean="0"/>
              <a:t>LDA, Kernel PCA</a:t>
            </a:r>
            <a:endParaRPr lang="en-IN" b="1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54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72" name="Picture 7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113" y="198120"/>
            <a:ext cx="7620000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961721" y="5105400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ABCD7C30-1B6E-475E-BBFE-37A8D854124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504" y="6525345"/>
            <a:ext cx="5683696" cy="3326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© LPU :: INT247 Machine Learning Foundations </a:t>
            </a:r>
            <a:endParaRPr lang="en-I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627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563424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Linear Discriminant Analysis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124744"/>
            <a:ext cx="87129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Used for feature extraction to increase the computational efficiency and reduce the degree of over-fitting.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Finds the feature subspace that optimizes class </a:t>
            </a:r>
            <a:r>
              <a:rPr lang="en-IN" sz="2800" b="1" dirty="0" err="1" smtClean="0">
                <a:solidFill>
                  <a:srgbClr val="FF0000"/>
                </a:solidFill>
              </a:rPr>
              <a:t>separability</a:t>
            </a:r>
            <a:r>
              <a:rPr lang="en-IN" sz="2800" b="1" dirty="0" smtClean="0">
                <a:solidFill>
                  <a:srgbClr val="FF0000"/>
                </a:solidFill>
              </a:rPr>
              <a:t>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 x-axis (LD1) separate the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 </a:t>
            </a:r>
            <a:r>
              <a:rPr lang="en-IN" sz="2800" b="1" dirty="0" smtClean="0">
                <a:solidFill>
                  <a:srgbClr val="FF0000"/>
                </a:solidFill>
              </a:rPr>
              <a:t>      normally distributed classes.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IN" sz="2800" b="1" dirty="0" smtClean="0">
                <a:solidFill>
                  <a:srgbClr val="FF0000"/>
                </a:solidFill>
              </a:rPr>
              <a:t> y-axis (LD2) captures variance</a:t>
            </a:r>
          </a:p>
          <a:p>
            <a:r>
              <a:rPr lang="en-IN" sz="2800" b="1" dirty="0">
                <a:solidFill>
                  <a:srgbClr val="FF0000"/>
                </a:solidFill>
              </a:rPr>
              <a:t> </a:t>
            </a:r>
            <a:r>
              <a:rPr lang="en-IN" sz="2800" b="1" dirty="0" smtClean="0">
                <a:solidFill>
                  <a:srgbClr val="FF0000"/>
                </a:solidFill>
              </a:rPr>
              <a:t>      in the dataset.</a:t>
            </a:r>
            <a:endParaRPr lang="en-IN" sz="2800" b="1" dirty="0">
              <a:solidFill>
                <a:srgbClr val="FF0000"/>
              </a:solidFill>
            </a:endParaRPr>
          </a:p>
        </p:txBody>
      </p:sp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092886"/>
            <a:ext cx="3672408" cy="3186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183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3866621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33772" y="188640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>
                <a:solidFill>
                  <a:srgbClr val="C00000"/>
                </a:solidFill>
              </a:rPr>
              <a:t>Steps of </a:t>
            </a:r>
            <a:r>
              <a:rPr lang="en-IN" sz="4000" b="1" dirty="0" smtClean="0">
                <a:solidFill>
                  <a:srgbClr val="C00000"/>
                </a:solidFill>
              </a:rPr>
              <a:t>LDA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323528" y="1124744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Standardize the d-dimensional dataset.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For  each class, compute the d-dimensional mean vector.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Construct the between-class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and the within-class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w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Compute the eigenvectors and corresponding eigenvalues of the matrix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𝑺</m:t>
                            </m:r>
                          </m:e>
                          <m:sub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𝒘</m:t>
                            </m:r>
                          </m:sub>
                        </m:sSub>
                      </m:e>
                      <m:sub/>
                      <m:sup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sup>
                    </m:sSubSup>
                  </m:oMath>
                </a14:m>
                <a:r>
                  <a:rPr lang="en-IN" sz="2800" b="1" dirty="0">
                    <a:solidFill>
                      <a:srgbClr val="FF0000"/>
                    </a:solidFill>
                  </a:rPr>
                  <a:t>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Choose the k eigenvectors that correspond to the k largest eigenvalues to construct a </a:t>
                </a:r>
                <a:r>
                  <a:rPr lang="en-IN" sz="2800" b="1" dirty="0" err="1" smtClean="0">
                    <a:solidFill>
                      <a:srgbClr val="FF0000"/>
                    </a:solidFill>
                  </a:rPr>
                  <a:t>dXk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 – dimensional transformation matrix W; the eigenvectors are the columns of the matrix.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Project the samples onto a new feature subspace using the transformation matrix W. </a:t>
                </a:r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  <a:blipFill rotWithShape="1">
                <a:blip r:embed="rId5"/>
                <a:stretch>
                  <a:fillRect l="-1400" t="-1054" r="-910" b="-200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744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3239142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>
                <a:solidFill>
                  <a:srgbClr val="C00000"/>
                </a:solidFill>
              </a:rPr>
              <a:t>Steps of </a:t>
            </a:r>
            <a:r>
              <a:rPr lang="en-IN" sz="4000" b="1" dirty="0" smtClean="0">
                <a:solidFill>
                  <a:srgbClr val="C00000"/>
                </a:solidFill>
              </a:rPr>
              <a:t>LDA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Standardize the d-dimensional dataset.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For  each class, compute the d-dimensional mean vector.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Construct the between-class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and the within-class scatter matrix 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w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Compute the eigenvectors and corresponding eigenvalues of the matrix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bSupPr>
                      <m:e>
                        <m:sSub>
                          <m:sSubPr>
                            <m:ctrlP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𝑺</m:t>
                            </m:r>
                          </m:e>
                          <m:sub>
                            <m:r>
                              <a:rPr lang="en-IN" sz="2800" b="1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𝒘</m:t>
                            </m:r>
                          </m:sub>
                        </m:sSub>
                      </m:e>
                      <m:sub/>
                      <m:sup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−</m:t>
                        </m:r>
                        <m:r>
                          <a:rPr lang="en-IN" sz="2800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𝟏</m:t>
                        </m:r>
                      </m:sup>
                    </m:sSubSup>
                  </m:oMath>
                </a14:m>
                <a:r>
                  <a:rPr lang="en-IN" sz="2800" b="1" dirty="0">
                    <a:solidFill>
                      <a:srgbClr val="FF0000"/>
                    </a:solidFill>
                  </a:rPr>
                  <a:t> 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S</a:t>
                </a:r>
                <a:r>
                  <a:rPr lang="en-IN" sz="2800" b="1" baseline="-25000" dirty="0" smtClean="0">
                    <a:solidFill>
                      <a:srgbClr val="FF0000"/>
                    </a:solidFill>
                  </a:rPr>
                  <a:t>B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Choose the k eigenvectors that correspond to the k largest eigenvalues to construct a </a:t>
                </a:r>
                <a:r>
                  <a:rPr lang="en-IN" sz="2800" b="1" dirty="0" err="1" smtClean="0">
                    <a:solidFill>
                      <a:srgbClr val="FF0000"/>
                    </a:solidFill>
                  </a:rPr>
                  <a:t>dXk</a:t>
                </a:r>
                <a:r>
                  <a:rPr lang="en-IN" sz="2800" b="1" dirty="0" smtClean="0">
                    <a:solidFill>
                      <a:srgbClr val="FF0000"/>
                    </a:solidFill>
                  </a:rPr>
                  <a:t> – dimensional transformation matrix W; the eigenvectors are the columns of the matrix.</a:t>
                </a:r>
              </a:p>
              <a:p>
                <a:pPr marL="514350" indent="-514350">
                  <a:buAutoNum type="arabicPeriod"/>
                </a:pPr>
                <a:r>
                  <a:rPr lang="en-IN" sz="2800" b="1" dirty="0" smtClean="0">
                    <a:solidFill>
                      <a:srgbClr val="FF0000"/>
                    </a:solidFill>
                  </a:rPr>
                  <a:t>Project the samples onto a new feature subspace using the transformation matrix W. </a:t>
                </a:r>
                <a:endParaRPr lang="en-IN" sz="28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528" y="1124744"/>
                <a:ext cx="8712968" cy="5785238"/>
              </a:xfrm>
              <a:prstGeom prst="rect">
                <a:avLst/>
              </a:prstGeom>
              <a:blipFill rotWithShape="1">
                <a:blip r:embed="rId5"/>
                <a:stretch>
                  <a:fillRect l="-1400" t="-1054" r="-910" b="-200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8588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90515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Kernel Trick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Given any algorithm that can be expressed solely in terms of dot products, this trick allows us to construct different nonlinear versions of it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		K(</a:t>
            </a:r>
            <a:r>
              <a:rPr lang="en-US" b="1" dirty="0" err="1" smtClean="0">
                <a:solidFill>
                  <a:srgbClr val="FF0000"/>
                </a:solidFill>
              </a:rPr>
              <a:t>x</a:t>
            </a:r>
            <a:r>
              <a:rPr lang="en-US" b="1" baseline="-25000" dirty="0" err="1" smtClean="0">
                <a:solidFill>
                  <a:srgbClr val="FF0000"/>
                </a:solidFill>
              </a:rPr>
              <a:t>i</a:t>
            </a:r>
            <a:r>
              <a:rPr lang="en-US" b="1" dirty="0" err="1" smtClean="0">
                <a:solidFill>
                  <a:srgbClr val="FF0000"/>
                </a:solidFill>
              </a:rPr>
              <a:t>,x</a:t>
            </a:r>
            <a:r>
              <a:rPr lang="en-US" b="1" baseline="-25000" dirty="0" err="1" smtClean="0">
                <a:solidFill>
                  <a:srgbClr val="FF0000"/>
                </a:solidFill>
              </a:rPr>
              <a:t>j</a:t>
            </a:r>
            <a:r>
              <a:rPr lang="en-US" b="1" dirty="0" smtClean="0">
                <a:solidFill>
                  <a:srgbClr val="FF0000"/>
                </a:solidFill>
              </a:rPr>
              <a:t>)=</a:t>
            </a:r>
            <a:r>
              <a:rPr lang="el-GR" b="1" dirty="0" smtClean="0">
                <a:solidFill>
                  <a:srgbClr val="FF0000"/>
                </a:solidFill>
              </a:rPr>
              <a:t>Φ</a:t>
            </a:r>
            <a:r>
              <a:rPr lang="en-IN" b="1" dirty="0" smtClean="0">
                <a:solidFill>
                  <a:srgbClr val="FF0000"/>
                </a:solidFill>
              </a:rPr>
              <a:t>(x</a:t>
            </a:r>
            <a:r>
              <a:rPr lang="en-IN" b="1" baseline="-25000" dirty="0" smtClean="0">
                <a:solidFill>
                  <a:srgbClr val="FF0000"/>
                </a:solidFill>
              </a:rPr>
              <a:t>i</a:t>
            </a:r>
            <a:r>
              <a:rPr lang="en-IN" b="1" dirty="0" smtClean="0">
                <a:solidFill>
                  <a:srgbClr val="FF0000"/>
                </a:solidFill>
              </a:rPr>
              <a:t>)</a:t>
            </a:r>
            <a:r>
              <a:rPr lang="en-IN" b="1" baseline="30000" dirty="0" smtClean="0">
                <a:solidFill>
                  <a:srgbClr val="FF0000"/>
                </a:solidFill>
              </a:rPr>
              <a:t>T</a:t>
            </a:r>
            <a:r>
              <a:rPr lang="el-GR" b="1" dirty="0" smtClean="0">
                <a:solidFill>
                  <a:srgbClr val="FF0000"/>
                </a:solidFill>
              </a:rPr>
              <a:t>Φ</a:t>
            </a:r>
            <a:r>
              <a:rPr lang="en-IN" b="1" dirty="0" smtClean="0">
                <a:solidFill>
                  <a:srgbClr val="FF0000"/>
                </a:solidFill>
              </a:rPr>
              <a:t>(</a:t>
            </a:r>
            <a:r>
              <a:rPr lang="en-IN" b="1" dirty="0" err="1" smtClean="0">
                <a:solidFill>
                  <a:srgbClr val="FF0000"/>
                </a:solidFill>
              </a:rPr>
              <a:t>x</a:t>
            </a:r>
            <a:r>
              <a:rPr lang="en-IN" b="1" baseline="-25000" dirty="0" err="1" smtClean="0">
                <a:solidFill>
                  <a:srgbClr val="FF0000"/>
                </a:solidFill>
              </a:rPr>
              <a:t>j</a:t>
            </a:r>
            <a:r>
              <a:rPr lang="en-IN" b="1" dirty="0" smtClean="0">
                <a:solidFill>
                  <a:srgbClr val="FF0000"/>
                </a:solidFill>
              </a:rPr>
              <a:t>)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Compute the similarity between two high-dimensional feature vectors in the original feature space.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95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288996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Popular Kernels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IN" b="1" dirty="0" smtClean="0">
                    <a:solidFill>
                      <a:srgbClr val="FF0000"/>
                    </a:solidFill>
                  </a:rPr>
                  <a:t>Polynomial Kernel: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𝑲</m:t>
                      </m:r>
                      <m:d>
                        <m:dPr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0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</a:rPr>
                        <m:t>(</m:t>
                      </m:r>
                      <m:r>
                        <m:rPr>
                          <m:nor/>
                        </m:rPr>
                        <a:rPr lang="en-IN" b="1" i="1" dirty="0" smtClean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i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Tx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j</m:t>
                      </m:r>
                      <m:r>
                        <m:rPr>
                          <m:nor/>
                        </m:rPr>
                        <a:rPr lang="en-US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IN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+</m:t>
                      </m:r>
                      <m:r>
                        <m:rPr>
                          <m:nor/>
                        </m:rPr>
                        <a:rPr lang="az-Cyrl-AZ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Ө</m:t>
                      </m:r>
                      <m:r>
                        <m:rPr>
                          <m:nor/>
                        </m:rPr>
                        <a:rPr lang="en-IN" b="1" i="1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)</m:t>
                      </m:r>
                      <m:r>
                        <m:rPr>
                          <m:nor/>
                        </m:rPr>
                        <a:rPr lang="en-IN" b="1" i="1" baseline="30000" dirty="0">
                          <a:solidFill>
                            <a:srgbClr val="FF0000"/>
                          </a:solidFill>
                          <a:latin typeface="Cambria Math" pitchFamily="18" charset="0"/>
                          <a:ea typeface="Cambria Math" pitchFamily="18" charset="0"/>
                        </a:rPr>
                        <m:t>p</m:t>
                      </m:r>
                    </m:oMath>
                  </m:oMathPara>
                </a14:m>
                <a:endParaRPr lang="en-US" b="1" i="1" baseline="30000" dirty="0">
                  <a:solidFill>
                    <a:srgbClr val="FF0000"/>
                  </a:solidFill>
                  <a:latin typeface="Cambria Math" pitchFamily="18" charset="0"/>
                  <a:ea typeface="Cambria Math" pitchFamily="18" charset="0"/>
                </a:endParaRPr>
              </a:p>
              <a:p>
                <a:pPr marL="0" indent="0">
                  <a:buNone/>
                </a:pPr>
                <a:r>
                  <a:rPr lang="en-US" b="1" dirty="0" smtClean="0">
                    <a:solidFill>
                      <a:srgbClr val="FF0000"/>
                    </a:solidFill>
                  </a:rPr>
                  <a:t>Here,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az-Cyrl-AZ" b="1" i="1" dirty="0">
                        <a:solidFill>
                          <a:srgbClr val="FF0000"/>
                        </a:solidFill>
                        <a:latin typeface="Cambria Math" pitchFamily="18" charset="0"/>
                        <a:ea typeface="Cambria Math" pitchFamily="18" charset="0"/>
                      </a:rPr>
                      <m:t>Ө</m:t>
                    </m:r>
                  </m:oMath>
                </a14:m>
                <a:r>
                  <a:rPr lang="en-US" b="1" dirty="0" smtClean="0">
                    <a:solidFill>
                      <a:srgbClr val="FF0000"/>
                    </a:solidFill>
                  </a:rPr>
                  <a:t> is the threshold and p is the power that has to be specified by the user.</a:t>
                </a: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Radial Basis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𝒌</m:t>
                      </m:r>
                      <m:d>
                        <m:dPr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𝒆𝒙𝒑</m:t>
                      </m:r>
                      <m:d>
                        <m:dPr>
                          <m:begChr m:val="["/>
                          <m:endChr m:val="]"/>
                          <m:ctrlP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smtClean="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−</m:t>
                          </m:r>
                          <m:f>
                            <m:fPr>
                              <m:ctrlP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|</m:t>
                              </m:r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𝒙</m:t>
                                  </m:r>
                                  <m:d>
                                    <m:dPr>
                                      <m:ctrlP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𝒊</m:t>
                                      </m:r>
                                    </m:e>
                                  </m:d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−</m:t>
                                  </m:r>
                                  <m:r>
                                    <a:rPr lang="en-IN" b="1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𝒙</m:t>
                                  </m:r>
                                  <m:d>
                                    <m:dPr>
                                      <m:ctrlP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IN" b="1" i="1" baseline="30000" smtClean="0">
                                          <a:solidFill>
                                            <a:srgbClr val="FF0000"/>
                                          </a:solidFill>
                                          <a:latin typeface="Cambria Math"/>
                                        </a:rPr>
                                        <m:t>𝒋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|</m:t>
                              </m:r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</m:num>
                            <m:den>
                              <m:r>
                                <a:rPr lang="en-IN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  <m:r>
                                <m:rPr>
                                  <m:sty m:val="p"/>
                                </m:rPr>
                                <a:rPr lang="el-GR" b="1" i="1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σ</m:t>
                              </m:r>
                              <m:r>
                                <a:rPr lang="en-IN" b="1" i="1" baseline="30000" smtClean="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𝟐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b="1" dirty="0" smtClean="0">
                  <a:solidFill>
                    <a:srgbClr val="FF0000"/>
                  </a:solidFill>
                </a:endParaRP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Hyperbolic tangent </a:t>
                </a:r>
                <a:r>
                  <a:rPr lang="en-US" b="1" dirty="0" err="1" smtClean="0">
                    <a:solidFill>
                      <a:srgbClr val="FF0000"/>
                    </a:solidFill>
                  </a:rPr>
                  <a:t>kernal</a:t>
                </a:r>
                <a:r>
                  <a:rPr lang="en-US" b="1" dirty="0" smtClean="0">
                    <a:solidFill>
                      <a:srgbClr val="FF0000"/>
                    </a:solidFill>
                  </a:rPr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𝒌</m:t>
                      </m:r>
                      <m:d>
                        <m:dPr>
                          <m:ctrlP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𝒊</m:t>
                              </m:r>
                            </m:e>
                          </m:d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IN" b="1" i="1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𝒙</m:t>
                          </m:r>
                          <m:d>
                            <m:dPr>
                              <m:ctrlP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IN" b="1" i="1" baseline="30000">
                                  <a:solidFill>
                                    <a:srgbClr val="FF0000"/>
                                  </a:solidFill>
                                  <a:latin typeface="Cambria Math"/>
                                </a:rPr>
                                <m:t>𝒋</m:t>
                              </m:r>
                            </m:e>
                          </m:d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=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𝒕𝒂𝒏𝒉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(</m:t>
                      </m:r>
                      <m:r>
                        <m:rPr>
                          <m:sty m:val="p"/>
                        </m:rPr>
                        <a:rPr lang="el-GR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η</m:t>
                      </m:r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𝒙</m:t>
                      </m:r>
                      <m:d>
                        <m:dPr>
                          <m:ctrlP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𝒊</m:t>
                          </m:r>
                        </m:e>
                      </m:d>
                      <m:r>
                        <a:rPr lang="en-IN" b="1" i="1" baseline="30000" smtClean="0">
                          <a:solidFill>
                            <a:srgbClr val="FF0000"/>
                          </a:solidFill>
                          <a:latin typeface="Cambria Math"/>
                        </a:rPr>
                        <m:t>𝑻</m:t>
                      </m:r>
                      <m:r>
                        <a:rPr lang="en-IN" b="1" i="1">
                          <a:solidFill>
                            <a:srgbClr val="FF0000"/>
                          </a:solidFill>
                          <a:latin typeface="Cambria Math"/>
                        </a:rPr>
                        <m:t>𝒙</m:t>
                      </m:r>
                      <m:d>
                        <m:dPr>
                          <m:ctrlP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IN" b="1" i="1" baseline="30000">
                              <a:solidFill>
                                <a:srgbClr val="FF0000"/>
                              </a:solidFill>
                              <a:latin typeface="Cambria Math"/>
                            </a:rPr>
                            <m:t>𝒋</m:t>
                          </m:r>
                        </m:e>
                      </m:d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θ</m:t>
                      </m:r>
                      <m:r>
                        <a:rPr lang="en-IN" b="1" i="1" smtClean="0">
                          <a:solidFill>
                            <a:srgbClr val="FF0000"/>
                          </a:solidFill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b="1" dirty="0" smtClean="0">
                  <a:solidFill>
                    <a:srgbClr val="FF0000"/>
                  </a:solidFill>
                </a:endParaRPr>
              </a:p>
              <a:p>
                <a:endParaRPr lang="en-IN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5"/>
                <a:stretch>
                  <a:fillRect l="-1704" t="-269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22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84363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Steps for RBF kernel PCA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6752"/>
                <a:ext cx="8229600" cy="5081811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b="1" dirty="0" smtClean="0">
                    <a:solidFill>
                      <a:srgbClr val="FF0000"/>
                    </a:solidFill>
                  </a:rPr>
                  <a:t>Compute the kernel matrix k.</a:t>
                </a:r>
              </a:p>
              <a:p>
                <a:r>
                  <a:rPr lang="en-US" b="1" dirty="0" smtClean="0">
                    <a:solidFill>
                      <a:srgbClr val="FF0000"/>
                    </a:solidFill>
                  </a:rPr>
                  <a:t>Center the kernel matrix k using the following equation: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</m:ctrlPr>
                      </m:sSupPr>
                      <m:e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𝑲</m:t>
                        </m:r>
                      </m:e>
                      <m:sup>
                        <m:r>
                          <a:rPr lang="en-IN" b="1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′</m:t>
                        </m:r>
                      </m:sup>
                    </m:sSup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=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𝑰𝒏𝑲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−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𝑲𝑰𝒏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+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𝑰𝒏</m:t>
                    </m:r>
                    <m:r>
                      <a:rPr lang="en-IN" b="1" i="1" smtClean="0">
                        <a:solidFill>
                          <a:srgbClr val="FF0000"/>
                        </a:solidFill>
                        <a:latin typeface="Cambria Math"/>
                      </a:rPr>
                      <m:t>𝑲𝑰</m:t>
                    </m:r>
                    <m:r>
                      <a:rPr lang="en-IN" b="1" i="1" baseline="-25000" smtClean="0">
                        <a:solidFill>
                          <a:srgbClr val="FF0000"/>
                        </a:solidFill>
                        <a:latin typeface="Cambria Math"/>
                      </a:rPr>
                      <m:t>𝒏</m:t>
                    </m:r>
                  </m:oMath>
                </a14:m>
                <a:r>
                  <a:rPr lang="en-US" b="1" dirty="0" smtClean="0">
                    <a:solidFill>
                      <a:srgbClr val="FF0000"/>
                    </a:solidFill>
                  </a:rPr>
                  <a:t> </a:t>
                </a:r>
                <a:endParaRPr lang="en-US" b="1" dirty="0" smtClean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r>
                  <a:rPr lang="en-IN" b="1" dirty="0" smtClean="0">
                    <a:solidFill>
                      <a:srgbClr val="FF0000"/>
                    </a:solidFill>
                  </a:rPr>
                  <a:t>Here I</a:t>
                </a:r>
                <a:r>
                  <a:rPr lang="en-IN" b="1" baseline="-25000" dirty="0" smtClean="0">
                    <a:solidFill>
                      <a:srgbClr val="FF0000"/>
                    </a:solidFill>
                  </a:rPr>
                  <a:t>n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 is an </a:t>
                </a:r>
                <a:r>
                  <a:rPr lang="en-IN" b="1" dirty="0" err="1" smtClean="0">
                    <a:solidFill>
                      <a:srgbClr val="FF0000"/>
                    </a:solidFill>
                  </a:rPr>
                  <a:t>nXn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-dimensional matrix where all values are equal to 1/n.</a:t>
                </a:r>
              </a:p>
              <a:p>
                <a:r>
                  <a:rPr lang="en-IN" b="1" dirty="0" smtClean="0">
                    <a:solidFill>
                      <a:srgbClr val="FF0000"/>
                    </a:solidFill>
                  </a:rPr>
                  <a:t>Collect the top k eigenvectors of the </a:t>
                </a:r>
                <a:r>
                  <a:rPr lang="en-IN" b="1" dirty="0" err="1" smtClean="0">
                    <a:solidFill>
                      <a:srgbClr val="FF0000"/>
                    </a:solidFill>
                  </a:rPr>
                  <a:t>centered</a:t>
                </a:r>
                <a:r>
                  <a:rPr lang="en-IN" b="1" dirty="0" smtClean="0">
                    <a:solidFill>
                      <a:srgbClr val="FF0000"/>
                    </a:solidFill>
                  </a:rPr>
                  <a:t> kernel matrix based on their corresponding eigenvalues, which are ranked by decreasing magnitude.</a:t>
                </a:r>
                <a:endParaRPr lang="en-IN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6752"/>
                <a:ext cx="8229600" cy="5081811"/>
              </a:xfrm>
              <a:blipFill rotWithShape="1">
                <a:blip r:embed="rId5"/>
                <a:stretch>
                  <a:fillRect l="-1852" t="-2518" r="-140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41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345684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4000" b="1" dirty="0" smtClean="0">
                <a:solidFill>
                  <a:srgbClr val="C00000"/>
                </a:solidFill>
              </a:rPr>
              <a:t>Advantages of Dimensionality Reduction</a:t>
            </a:r>
            <a:endParaRPr lang="en-IN" sz="40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81811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It helps in data compression, and hence reduced storage space.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It reduces computation time.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It also helps remove redundant features, if any.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5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650468"/>
              </p:ext>
            </p:extLst>
          </p:nvPr>
        </p:nvGraphicFramePr>
        <p:xfrm>
          <a:off x="7391400" y="85725"/>
          <a:ext cx="1676400" cy="6789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85725"/>
                        <a:ext cx="1676400" cy="67897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51520" y="274638"/>
            <a:ext cx="8892480" cy="1143000"/>
          </a:xfrm>
        </p:spPr>
        <p:txBody>
          <a:bodyPr>
            <a:noAutofit/>
          </a:bodyPr>
          <a:lstStyle/>
          <a:p>
            <a:pPr algn="l"/>
            <a:r>
              <a:rPr lang="en-IN" sz="3600" b="1" dirty="0" smtClean="0">
                <a:solidFill>
                  <a:srgbClr val="C00000"/>
                </a:solidFill>
              </a:rPr>
              <a:t>Disadvantages of Dimensionality Reduction</a:t>
            </a:r>
            <a:endParaRPr lang="en-IN" sz="3600" b="1" dirty="0">
              <a:solidFill>
                <a:srgbClr val="C00000"/>
              </a:solidFill>
            </a:endParaRP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mtClean="0"/>
              <a:t>© LPU :: INT247 Machine Learning Foundations </a:t>
            </a:r>
            <a:endParaRPr lang="en-IN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67544" y="1196752"/>
            <a:ext cx="7056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081811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It may lead to some amount of data loss.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PCA tends to find linear correlations between variables, which is sometimes undesirable.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PCA fails in cases where mean and covariance are not enough to define datasets.</a:t>
            </a:r>
          </a:p>
          <a:p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8" name="Content Placeholder 1"/>
          <p:cNvSpPr txBox="1">
            <a:spLocks/>
          </p:cNvSpPr>
          <p:nvPr/>
        </p:nvSpPr>
        <p:spPr>
          <a:xfrm>
            <a:off x="609600" y="1752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010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590</Words>
  <Application>Microsoft Office PowerPoint</Application>
  <PresentationFormat>On-screen Show (4:3)</PresentationFormat>
  <Paragraphs>71</Paragraphs>
  <Slides>10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INT247 Machine Learning Foundations</vt:lpstr>
      <vt:lpstr>Linear Discriminant Analysis</vt:lpstr>
      <vt:lpstr>Steps of LDA</vt:lpstr>
      <vt:lpstr>Steps of LDA</vt:lpstr>
      <vt:lpstr>Kernel Trick</vt:lpstr>
      <vt:lpstr>Popular Kernels</vt:lpstr>
      <vt:lpstr>Steps for RBF kernel PCA</vt:lpstr>
      <vt:lpstr>Advantages of Dimensionality Reduction</vt:lpstr>
      <vt:lpstr>Disadvantages of Dimensionality Reduction</vt:lpstr>
      <vt:lpstr>PowerPoint Presentation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INT247 Machine Learning Foundations</dc:title>
  <dc:creator>ismail - [2010]</dc:creator>
  <cp:lastModifiedBy>ismail - [2010]</cp:lastModifiedBy>
  <cp:revision>1</cp:revision>
  <dcterms:created xsi:type="dcterms:W3CDTF">2019-03-15T10:56:46Z</dcterms:created>
  <dcterms:modified xsi:type="dcterms:W3CDTF">2019-03-15T11:02:37Z</dcterms:modified>
</cp:coreProperties>
</file>

<file path=docProps/thumbnail.jpeg>
</file>